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0" r:id="rId21"/>
  </p:sldIdLst>
  <p:sldSz cx="9144000" cy="5143500" type="screen16x9"/>
  <p:notesSz cx="6805613" cy="99441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71">
          <p15:clr>
            <a:srgbClr val="A4A3A4"/>
          </p15:clr>
        </p15:guide>
        <p15:guide id="2" orient="horz" pos="2783">
          <p15:clr>
            <a:srgbClr val="A4A3A4"/>
          </p15:clr>
        </p15:guide>
        <p15:guide id="3" pos="53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4BD00"/>
    <a:srgbClr val="0077C8"/>
    <a:srgbClr val="C79316"/>
    <a:srgbClr val="00B2A9"/>
    <a:srgbClr val="FFCD00"/>
    <a:srgbClr val="E87722"/>
    <a:srgbClr val="DA291C"/>
    <a:srgbClr val="001871"/>
    <a:srgbClr val="0B3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 autoAdjust="0"/>
    <p:restoredTop sz="96992" autoAdjust="0"/>
  </p:normalViewPr>
  <p:slideViewPr>
    <p:cSldViewPr>
      <p:cViewPr>
        <p:scale>
          <a:sx n="140" d="100"/>
          <a:sy n="140" d="100"/>
        </p:scale>
        <p:origin x="-80" y="744"/>
      </p:cViewPr>
      <p:guideLst>
        <p:guide orient="horz" pos="771"/>
        <p:guide orient="horz" pos="2783"/>
        <p:guide pos="5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D4DA60F-0BB5-4A3D-B6FA-FDF2FC2558E5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4425933-59C9-4582-A8D9-570D66460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2262F3B-5CC7-4D5E-B602-F5E0CB55D9B3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830233AA-EDD9-4D1C-B66A-95A21E602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D2A7E-F8DB-4221-874A-DEB6E69519A2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73789" cy="5164844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267200" y="599856"/>
            <a:ext cx="4337248" cy="1133694"/>
          </a:xfrm>
        </p:spPr>
        <p:txBody>
          <a:bodyPr lIns="0" tIns="0" rIns="0" bIns="0" anchor="t" anchorCtr="0"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1200150"/>
            <a:ext cx="4337050" cy="1295400"/>
          </a:xfrm>
        </p:spPr>
        <p:txBody>
          <a:bodyPr tIns="0" rIns="0" bIns="0" anchor="t" anchorCtr="0">
            <a:no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3DS.COM/SOLIDWORKS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2/1/16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4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629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478"/>
            <a:ext cx="8229600" cy="3394472"/>
          </a:xfrm>
        </p:spPr>
        <p:txBody>
          <a:bodyPr/>
          <a:lstStyle>
            <a:lvl1pPr>
              <a:buClr>
                <a:srgbClr val="7F7F7F"/>
              </a:buCl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7F7F7F"/>
              </a:buCl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7F7F7F"/>
              </a:buCl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7F7F7F"/>
              </a:buClr>
              <a:buFont typeface="Calibri" pitchFamily="34" charset="0"/>
              <a:buChar char="―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7F7F7F"/>
              </a:buClr>
              <a:buFont typeface="Calibri" pitchFamily="34" charset="0"/>
              <a:buChar char="―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2569536-DE51-4922-AC94-F37FBE0CEC2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CC07FC-9E93-4B35-86FA-E380F2142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9" name="Picture 18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46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552950"/>
            <a:ext cx="8763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24000">
                <a:srgbClr val="FFFFFF"/>
              </a:gs>
              <a:gs pos="71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DA291C"/>
                </a:solidFill>
                <a:effectLst/>
                <a:latin typeface="Arial Narrow" pitchFamily="34" charset="0"/>
                <a:cs typeface="Arial" pitchFamily="34" charset="0"/>
              </a:rPr>
              <a:t>3DS.COM/SOLIDWORKS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DA291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2/1/16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0" y="4803998"/>
            <a:ext cx="395536" cy="360040"/>
          </a:xfrm>
          <a:prstGeom prst="rect">
            <a:avLst/>
          </a:prstGeom>
        </p:spPr>
        <p:txBody>
          <a:bodyPr lIns="87916" tIns="43957" rIns="87916" bIns="43957" anchor="ctr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95206-EC0C-43EF-8E7D-2BA7BDFE30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xlmsolution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Customization Approaches and Options for </a:t>
            </a:r>
            <a:r>
              <a:rPr lang="en-US" dirty="0" smtClean="0"/>
              <a:t>SOLIDWORKS PDM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53000" y="2952750"/>
            <a:ext cx="4114800" cy="1371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By:  Marc Young and </a:t>
            </a:r>
            <a:r>
              <a:rPr lang="en-US" dirty="0" err="1" smtClean="0">
                <a:solidFill>
                  <a:srgbClr val="000000"/>
                </a:solidFill>
              </a:rPr>
              <a:t>Ilan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Madjar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dirty="0" err="1" smtClean="0">
                <a:solidFill>
                  <a:srgbClr val="000000"/>
                </a:solidFill>
              </a:rPr>
              <a:t>LM</a:t>
            </a:r>
            <a:r>
              <a:rPr lang="en-US" dirty="0" smtClean="0">
                <a:solidFill>
                  <a:srgbClr val="000000"/>
                </a:solidFill>
              </a:rPr>
              <a:t> Solutions, LLC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www.xlmsolutions.com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375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35765"/>
              </p:ext>
            </p:extLst>
          </p:nvPr>
        </p:nvGraphicFramePr>
        <p:xfrm>
          <a:off x="457200" y="2038351"/>
          <a:ext cx="7734300" cy="2149531"/>
        </p:xfrm>
        <a:graphic>
          <a:graphicData uri="http://schemas.openxmlformats.org/drawingml/2006/table">
            <a:tbl>
              <a:tblPr/>
              <a:tblGrid>
                <a:gridCol w="7734300"/>
              </a:tblGrid>
              <a:tr h="990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Public Sub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OnCmd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(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ByRef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poCmd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As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EdmCmd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ByRef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ppoData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As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System.Array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) Implements IEdmAddIn5.OnCmd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  ' 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Handle the menu command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If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poCmd.meCmdType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=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EdmCmdType.EdmCmd_Menu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Then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   If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poCmd.mlCmdID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= 1 </a:t>
                      </a: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Times New Roman"/>
                          <a:ea typeface="Times New Roman"/>
                        </a:rPr>
                        <a:t>                   </a:t>
                      </a:r>
                      <a:r>
                        <a:rPr lang="en-GB" sz="9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' gets</a:t>
                      </a:r>
                      <a:r>
                        <a:rPr lang="en-GB" sz="9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an object that represents the SOLIDWORKS PDM Vault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      Dim 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v8 as IEdmVault8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      V8 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= </a:t>
                      </a:r>
                      <a:r>
                        <a:rPr lang="en-GB" sz="800" dirty="0" err="1" smtClean="0">
                          <a:effectLst/>
                          <a:latin typeface="Courier New"/>
                          <a:ea typeface="Times New Roman"/>
                        </a:rPr>
                        <a:t>poCmd.mpoVault</a:t>
                      </a:r>
                      <a:endParaRPr lang="en-GB" sz="800" dirty="0" smtClean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       ' display an message to the user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      </a:t>
                      </a:r>
                      <a:r>
                        <a:rPr lang="en-GB" sz="800" dirty="0" err="1" smtClean="0">
                          <a:effectLst/>
                          <a:latin typeface="Courier New"/>
                          <a:ea typeface="Times New Roman"/>
                        </a:rPr>
                        <a:t>msgbox</a:t>
                      </a: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(v8.GetWin32Window(</a:t>
                      </a:r>
                      <a:r>
                        <a:rPr lang="en-GB" sz="800" dirty="0" err="1" smtClean="0">
                          <a:effectLst/>
                          <a:latin typeface="Courier New"/>
                          <a:ea typeface="Times New Roman"/>
                        </a:rPr>
                        <a:t>poCmd.mlParentWnd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), "VB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.Net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ourier New"/>
                          <a:ea typeface="Times New Roman"/>
                        </a:rPr>
                        <a:t>AddIn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")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   End 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If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ourier New"/>
                          <a:ea typeface="Times New Roman"/>
                        </a:rPr>
                        <a:t>   End </a:t>
                      </a: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If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urier New"/>
                          <a:ea typeface="Times New Roman"/>
                        </a:rPr>
                        <a:t>End Sub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88" marR="3368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88" marR="3368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88" marR="3368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Add-Ins </a:t>
            </a:r>
            <a:r>
              <a:rPr lang="en-US" dirty="0" smtClean="0"/>
              <a:t>(4/4) </a:t>
            </a:r>
            <a:r>
              <a:rPr lang="en-US" dirty="0"/>
              <a:t>– </a:t>
            </a:r>
            <a:r>
              <a:rPr lang="en-US" dirty="0" err="1" smtClean="0"/>
              <a:t>OnCmd</a:t>
            </a:r>
            <a:r>
              <a:rPr lang="en-US" dirty="0" smtClean="0"/>
              <a:t> Subroutine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12395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OnCmd</a:t>
            </a:r>
            <a:r>
              <a:rPr lang="en-US" dirty="0" smtClean="0"/>
              <a:t> method gets called when an event is triggered and provides info on the SOLIDWORKS PDM system and affected files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7221" y="371475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poCmd</a:t>
            </a:r>
            <a:r>
              <a:rPr lang="en-US" dirty="0" smtClean="0"/>
              <a:t> – is the object that contains information of the SOLIDWORKS PDM system as a whole and the event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ppoData</a:t>
            </a:r>
            <a:r>
              <a:rPr lang="en-US" dirty="0" smtClean="0"/>
              <a:t> – is an array that has information about one or more file in the system (this is dependent on the command 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Tasks are customizations that can be queued up and run on a separate computer / batch server</a:t>
            </a:r>
          </a:p>
          <a:p>
            <a:r>
              <a:rPr lang="en-US" dirty="0" smtClean="0"/>
              <a:t>There are out of the box tasks to print / create PDF for Solid Works files</a:t>
            </a:r>
          </a:p>
          <a:p>
            <a:r>
              <a:rPr lang="en-US" dirty="0" smtClean="0"/>
              <a:t>Customized tasks can be created to handle other customer specific tasks that should not run on the individual computer</a:t>
            </a:r>
          </a:p>
          <a:p>
            <a:pPr lvl="1"/>
            <a:r>
              <a:rPr lang="en-US" dirty="0" smtClean="0"/>
              <a:t>Print / PDF based on Job ID (attribute in Data Card)</a:t>
            </a:r>
          </a:p>
          <a:p>
            <a:pPr lvl="1"/>
            <a:r>
              <a:rPr lang="en-US" dirty="0" smtClean="0"/>
              <a:t>Watermark files</a:t>
            </a:r>
          </a:p>
          <a:p>
            <a:pPr lvl="1"/>
            <a:r>
              <a:rPr lang="en-US" dirty="0" smtClean="0"/>
              <a:t>Print / PDF non </a:t>
            </a:r>
            <a:r>
              <a:rPr lang="en-US" dirty="0" err="1" smtClean="0"/>
              <a:t>SolidWork</a:t>
            </a:r>
            <a:r>
              <a:rPr lang="en-US" dirty="0" smtClean="0"/>
              <a:t> type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0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414"/>
            <a:ext cx="38100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aspects of the Task can be </a:t>
            </a:r>
            <a:r>
              <a:rPr lang="en-US" dirty="0" smtClean="0"/>
              <a:t>configured: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Configuration GUI Properties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close of the configuration window  of the Task</a:t>
            </a:r>
          </a:p>
          <a:p>
            <a:r>
              <a:rPr lang="en-US" dirty="0" smtClean="0"/>
              <a:t>Initialization</a:t>
            </a:r>
          </a:p>
          <a:p>
            <a:pPr lvl="1"/>
            <a:r>
              <a:rPr lang="en-US" dirty="0"/>
              <a:t>menu bring up a GUI</a:t>
            </a:r>
          </a:p>
          <a:p>
            <a:pPr lvl="1"/>
            <a:r>
              <a:rPr lang="en-US" dirty="0"/>
              <a:t>On close of the Task Initiates</a:t>
            </a:r>
          </a:p>
          <a:p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The performing of the task</a:t>
            </a:r>
          </a:p>
          <a:p>
            <a:r>
              <a:rPr lang="en-US" dirty="0" smtClean="0"/>
              <a:t>Task Details</a:t>
            </a:r>
          </a:p>
          <a:p>
            <a:pPr marL="742950" lvl="2" indent="-342900"/>
            <a:r>
              <a:rPr lang="en-US" dirty="0"/>
              <a:t>The Details GUI of a the </a:t>
            </a:r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0150"/>
            <a:ext cx="2868342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1550"/>
            <a:ext cx="2941564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36956"/>
              </p:ext>
            </p:extLst>
          </p:nvPr>
        </p:nvGraphicFramePr>
        <p:xfrm>
          <a:off x="5791200" y="3333750"/>
          <a:ext cx="2771775" cy="151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5" imgW="6447619" imgH="3533333" progId="Paint.Picture">
                  <p:embed/>
                </p:oleObj>
              </mc:Choice>
              <mc:Fallback>
                <p:oleObj name="Bitmap Image" r:id="rId5" imgW="6447619" imgH="3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33750"/>
                        <a:ext cx="2771775" cy="1519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02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</a:t>
            </a:r>
            <a:r>
              <a:rPr lang="en-US" dirty="0" err="1" smtClean="0"/>
              <a:t>Exectuables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Standalone Executables are used to perform operations out side of the SOLIDWORKS PDM Vault or not related to an event</a:t>
            </a:r>
          </a:p>
          <a:p>
            <a:r>
              <a:rPr lang="en-US" dirty="0" smtClean="0"/>
              <a:t>To create an Standalone Executable: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Windows Application Project in VB.NET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Reference in the </a:t>
            </a:r>
            <a:r>
              <a:rPr lang="en-US" dirty="0" err="1"/>
              <a:t>PDMWorks</a:t>
            </a:r>
            <a:r>
              <a:rPr lang="en-US" dirty="0"/>
              <a:t> Enterprise </a:t>
            </a:r>
            <a:r>
              <a:rPr lang="en-US" dirty="0" smtClean="0"/>
              <a:t>Library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to the vault: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Dim vault As EdmVault5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vault = New EdmVault5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Login into the Vault (different login </a:t>
            </a:r>
            <a:r>
              <a:rPr lang="en-US" dirty="0" err="1" smtClean="0"/>
              <a:t>apis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vault.LoginAuto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MyVaultName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", Me.Handle.ToInt32)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Do some work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400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Debugging and Testing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478"/>
            <a:ext cx="52578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The ability to add an add-in as a debug-</a:t>
            </a:r>
            <a:r>
              <a:rPr lang="en-US" dirty="0" err="1" smtClean="0"/>
              <a:t>addin</a:t>
            </a:r>
            <a:endParaRPr lang="en-US" dirty="0" smtClean="0"/>
          </a:p>
          <a:p>
            <a:pPr lvl="1"/>
            <a:r>
              <a:rPr lang="en-US" dirty="0" smtClean="0"/>
              <a:t>Add explorer.exe to the Debug start external program property:</a:t>
            </a:r>
          </a:p>
          <a:p>
            <a:pPr lvl="1"/>
            <a:r>
              <a:rPr lang="en-US" dirty="0" smtClean="0"/>
              <a:t>Step through the code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Very important to test functionality</a:t>
            </a:r>
          </a:p>
          <a:p>
            <a:pPr lvl="1"/>
            <a:r>
              <a:rPr lang="en-US" dirty="0" smtClean="0"/>
              <a:t>Write down various scenarios and test them all</a:t>
            </a:r>
          </a:p>
          <a:p>
            <a:pPr lvl="1"/>
            <a:r>
              <a:rPr lang="en-US" dirty="0" smtClean="0"/>
              <a:t>Develop and Test in test environment before rolling out to production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7" r="39343" b="22265"/>
          <a:stretch/>
        </p:blipFill>
        <p:spPr bwMode="auto">
          <a:xfrm>
            <a:off x="5562600" y="1733550"/>
            <a:ext cx="2869780" cy="22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Add-In Implementation Considerations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Should you implement an Add-In?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users repeatedly making the same mistakes?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certain processes tedious?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Define the functional criteria for the Add-In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Define test cases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Build an environment for testing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To ensure script will not adversely affect production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Request source code or insure a way for maintaining the script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5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ROI for a Simple Script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8564562" cy="3657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justify the investment?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Script development cost = $5000.00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What are the time and cost savings of an automation solution versus developing a script?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10 engineers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Engineer cost per hour =  $62.50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10 minutes saving per engineer per day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200 days in the year</a:t>
            </a:r>
          </a:p>
          <a:p>
            <a:pPr lvl="3" eaLnBrk="1" hangingPunct="1">
              <a:defRPr/>
            </a:pPr>
            <a:r>
              <a:rPr lang="en-US" i="0" dirty="0" smtClean="0">
                <a:solidFill>
                  <a:schemeClr val="tx1"/>
                </a:solidFill>
              </a:rPr>
              <a:t>Savings per engineer per day  ($62.5 x 1/6) = $10.42</a:t>
            </a:r>
          </a:p>
          <a:p>
            <a:pPr lvl="3" eaLnBrk="1" hangingPunct="1">
              <a:defRPr/>
            </a:pPr>
            <a:r>
              <a:rPr lang="en-US" i="0" dirty="0" smtClean="0">
                <a:solidFill>
                  <a:schemeClr val="tx1"/>
                </a:solidFill>
              </a:rPr>
              <a:t>Savings per engineer per year ($10.42 x 200) = $2,083.33</a:t>
            </a:r>
          </a:p>
          <a:p>
            <a:pPr lvl="3" eaLnBrk="1" hangingPunct="1">
              <a:defRPr/>
            </a:pPr>
            <a:r>
              <a:rPr lang="en-US" i="0" dirty="0" smtClean="0">
                <a:solidFill>
                  <a:schemeClr val="tx1"/>
                </a:solidFill>
              </a:rPr>
              <a:t>Saving for 10 engineers per year = $20,833.33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ROI in year 1 = $15,833.33 or a 316.67% return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Expand this to year 2, 3, 4, 5, …</a:t>
            </a:r>
          </a:p>
        </p:txBody>
      </p:sp>
    </p:spTree>
    <p:extLst>
      <p:ext uri="{BB962C8B-B14F-4D97-AF65-F5344CB8AC3E}">
        <p14:creationId xmlns:p14="http://schemas.microsoft.com/office/powerpoint/2010/main" val="402740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ROI Calculator</a:t>
            </a:r>
          </a:p>
        </p:txBody>
      </p:sp>
      <p:graphicFrame>
        <p:nvGraphicFramePr>
          <p:cNvPr id="102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18640"/>
              </p:ext>
            </p:extLst>
          </p:nvPr>
        </p:nvGraphicFramePr>
        <p:xfrm>
          <a:off x="2057400" y="1314450"/>
          <a:ext cx="4737100" cy="286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3324256" imgH="2676510" progId="Excel.Sheet.12">
                  <p:embed/>
                </p:oleObj>
              </mc:Choice>
              <mc:Fallback>
                <p:oleObj name="Worksheet" r:id="rId4" imgW="3324256" imgH="26765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14450"/>
                        <a:ext cx="4737100" cy="2861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78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938" y="1802874"/>
            <a:ext cx="2205872" cy="20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Conslusion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683895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Customizations is a powerful and economical approach to expand and customize SOLIDWORKS PDM for enterprise PLM needs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Various options of customizations are available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cost savings and ROI can be significant (even for a 10-min process)</a:t>
            </a:r>
          </a:p>
        </p:txBody>
      </p:sp>
    </p:spTree>
    <p:extLst>
      <p:ext uri="{BB962C8B-B14F-4D97-AF65-F5344CB8AC3E}">
        <p14:creationId xmlns:p14="http://schemas.microsoft.com/office/powerpoint/2010/main" val="51101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2014" y="1996679"/>
            <a:ext cx="4879975" cy="1569660"/>
          </a:xfr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9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  <a:cs typeface="Andalus" pitchFamily="2" charset="-78"/>
              </a:rPr>
              <a:t>Thank You!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68514" y="2143125"/>
            <a:ext cx="50069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r>
              <a:rPr lang="en-US" sz="9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  <a:ea typeface="ＭＳ Ｐゴシック" pitchFamily="-48" charset="-128"/>
              </a:rPr>
              <a:t>Questions</a:t>
            </a:r>
            <a:r>
              <a:rPr lang="en-US" sz="8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  <a:ea typeface="ＭＳ Ｐゴシック" pitchFamily="-48" charset="-128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005412"/>
            <a:ext cx="249946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Marc Young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xLM Solutions, LLC.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248-926-5932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myoung@xlmsolutions.com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6850" y="3607594"/>
            <a:ext cx="62103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Script example shown is available at: http://www.xlmsolutions.com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005412"/>
            <a:ext cx="246400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Ilan Madjar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48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xLM Solutions, LLC.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516-792.6974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48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48" charset="-128"/>
              </a:rPr>
              <a:t>imadjar@xlmsolutions.com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48" charset="-128"/>
            </a:endParaRPr>
          </a:p>
        </p:txBody>
      </p:sp>
      <p:pic>
        <p:nvPicPr>
          <p:cNvPr id="9" name="Picture 8" descr="xLM_logo-ne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130595"/>
            <a:ext cx="2590800" cy="8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71 -1.85057E-7 L -0.01771 -0.186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39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SOLIDWORKS PDM Customization Options</a:t>
            </a:r>
          </a:p>
          <a:p>
            <a:pPr lvl="1"/>
            <a:r>
              <a:rPr lang="en-US" dirty="0" smtClean="0"/>
              <a:t>Functions with in Data Cards</a:t>
            </a:r>
          </a:p>
          <a:p>
            <a:pPr lvl="1"/>
            <a:r>
              <a:rPr lang="en-US" dirty="0" smtClean="0"/>
              <a:t>Dispatch</a:t>
            </a:r>
          </a:p>
          <a:p>
            <a:pPr lvl="1"/>
            <a:r>
              <a:rPr lang="en-US" dirty="0" smtClean="0"/>
              <a:t>Advanced customization options</a:t>
            </a:r>
          </a:p>
          <a:p>
            <a:pPr lvl="2"/>
            <a:r>
              <a:rPr lang="en-US" dirty="0" smtClean="0"/>
              <a:t>Add-in</a:t>
            </a:r>
          </a:p>
          <a:p>
            <a:pPr lvl="2"/>
            <a:r>
              <a:rPr lang="en-US" dirty="0" smtClean="0"/>
              <a:t>Standalone Executable</a:t>
            </a:r>
          </a:p>
          <a:p>
            <a:pPr lvl="2"/>
            <a:r>
              <a:rPr lang="en-US" dirty="0" smtClean="0"/>
              <a:t>Tasks</a:t>
            </a:r>
          </a:p>
          <a:p>
            <a:r>
              <a:rPr lang="en-US" dirty="0" smtClean="0"/>
              <a:t>Debugging and Testing</a:t>
            </a:r>
          </a:p>
          <a:p>
            <a:r>
              <a:rPr lang="en-US" dirty="0" smtClean="0"/>
              <a:t>ROI Calculation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59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Customizations with in Data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0"/>
            <a:ext cx="44196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formula</a:t>
            </a:r>
          </a:p>
          <a:p>
            <a:pPr lvl="1"/>
            <a:r>
              <a:rPr lang="en-US" dirty="0" smtClean="0"/>
              <a:t>Allows to do simple string manipulation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Control Logic</a:t>
            </a:r>
          </a:p>
          <a:p>
            <a:pPr lvl="1"/>
            <a:r>
              <a:rPr lang="en-US" dirty="0" smtClean="0"/>
              <a:t>Hide or Gray out fields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Tabs – Controlled by Variables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Cascading Menus</a:t>
            </a:r>
          </a:p>
          <a:p>
            <a:endParaRPr lang="en-US" dirty="0" smtClean="0"/>
          </a:p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7" t="76064"/>
          <a:stretch/>
        </p:blipFill>
        <p:spPr bwMode="auto">
          <a:xfrm>
            <a:off x="5004777" y="1733550"/>
            <a:ext cx="2514600" cy="12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6363" t="55000" r="52508" b="9583"/>
          <a:stretch/>
        </p:blipFill>
        <p:spPr bwMode="auto">
          <a:xfrm>
            <a:off x="7045036" y="704850"/>
            <a:ext cx="16764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70" y="3181350"/>
            <a:ext cx="2290762" cy="171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7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41910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SOLIDWORKS PDM Add-In that comes out of the box</a:t>
            </a:r>
          </a:p>
          <a:p>
            <a:r>
              <a:rPr lang="en-US" dirty="0" smtClean="0"/>
              <a:t>Provides the ability add customization functionality with out </a:t>
            </a:r>
          </a:p>
          <a:p>
            <a:pPr lvl="1"/>
            <a:r>
              <a:rPr lang="en-US" dirty="0" smtClean="0"/>
              <a:t>In depth programming capabilities</a:t>
            </a:r>
          </a:p>
          <a:p>
            <a:pPr lvl="1"/>
            <a:r>
              <a:rPr lang="en-US" dirty="0" smtClean="0"/>
              <a:t>Programming environment such as Visual Studio</a:t>
            </a:r>
          </a:p>
          <a:p>
            <a:r>
              <a:rPr lang="en-US" dirty="0" smtClean="0"/>
              <a:t>Example:  Copy a file from SOLIDWORKS PDM to an outside directory and rename the file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750"/>
            <a:ext cx="299282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8915" t="30833" r="62650" b="15834"/>
          <a:stretch/>
        </p:blipFill>
        <p:spPr bwMode="auto">
          <a:xfrm>
            <a:off x="6128117" y="2190750"/>
            <a:ext cx="25146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37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305800" cy="34373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SOLIDWORKS PDM has provided a robust API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Can be developed in different programming languages (</a:t>
            </a:r>
            <a:r>
              <a:rPr lang="en-US" sz="2400" dirty="0" err="1" smtClean="0">
                <a:solidFill>
                  <a:schemeClr val="tx1"/>
                </a:solidFill>
              </a:rPr>
              <a:t>VB.Net</a:t>
            </a:r>
            <a:r>
              <a:rPr lang="en-US" sz="2400" dirty="0" smtClean="0">
                <a:solidFill>
                  <a:schemeClr val="tx1"/>
                </a:solidFill>
              </a:rPr>
              <a:t>, C#, C++)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Documentation</a:t>
            </a:r>
          </a:p>
          <a:p>
            <a:pPr lvl="1">
              <a:defRPr/>
            </a:pPr>
            <a:r>
              <a:rPr lang="en-US" sz="1600" dirty="0">
                <a:solidFill>
                  <a:schemeClr val="tx1"/>
                </a:solidFill>
              </a:rPr>
              <a:t>C:\Program Files\</a:t>
            </a:r>
            <a:r>
              <a:rPr lang="en-US" sz="1600" dirty="0" err="1">
                <a:solidFill>
                  <a:schemeClr val="tx1"/>
                </a:solidFill>
              </a:rPr>
              <a:t>SolidWorks</a:t>
            </a:r>
            <a:r>
              <a:rPr lang="en-US" sz="1600" dirty="0">
                <a:solidFill>
                  <a:schemeClr val="tx1"/>
                </a:solidFill>
              </a:rPr>
              <a:t> Enterprise </a:t>
            </a:r>
            <a:r>
              <a:rPr lang="en-US" sz="1600" dirty="0" smtClean="0">
                <a:solidFill>
                  <a:schemeClr val="tx1"/>
                </a:solidFill>
              </a:rPr>
              <a:t>PDM\API_GB.chm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Customization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3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675" y="3005137"/>
            <a:ext cx="15319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1491854"/>
            <a:ext cx="1404938" cy="105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451850" cy="51435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do not want or need to customize the system”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138237"/>
            <a:ext cx="7466012" cy="391001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Companies are hesitant to customize their SOLIDWORKS PDM installations for fear of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Problems with upgrades (compatibility issues)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Increased complexity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System becomes unsupported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Many SOLIDWORKS PDM customers have implemented customizations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APIs are largely compatible across versions</a:t>
            </a:r>
          </a:p>
          <a:p>
            <a:pPr lvl="2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e.g., SolidWorks/SOLIDWORKS PDM add-in are backward compatible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Properly constructed Add-ins are easy to deploy and maintain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Add-Ins may be disabled to aid in troubleshooting and diagnostics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Add-Ins allow customers to harness the power of SOLIDWORKS PDM to develop and deploy optimized solutions for their enterprise PLM needs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Customization may be need to data migrations – </a:t>
            </a:r>
          </a:p>
          <a:p>
            <a:pPr lvl="2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Examples </a:t>
            </a:r>
            <a:r>
              <a:rPr lang="en-US" sz="1400" dirty="0" err="1" smtClean="0">
                <a:solidFill>
                  <a:schemeClr val="tx1"/>
                </a:solidFill>
              </a:rPr>
              <a:t>DBWorks</a:t>
            </a:r>
            <a:r>
              <a:rPr lang="en-US" sz="1400" dirty="0" smtClean="0">
                <a:solidFill>
                  <a:schemeClr val="tx1"/>
                </a:solidFill>
              </a:rPr>
              <a:t> to SOLIDWORKS PDM or SOLIDWORKS PDM to Enovia V6</a:t>
            </a: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To balance customization versus out-of-the-box functionalities</a:t>
            </a:r>
          </a:p>
          <a:p>
            <a:pPr>
              <a:buFontTx/>
              <a:buNone/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Add-Ins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8352"/>
            <a:ext cx="4648200" cy="37093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Add-In can be added to almost an event in SOLIDWORKS PDM</a:t>
            </a:r>
          </a:p>
          <a:p>
            <a:pPr lvl="1"/>
            <a:r>
              <a:rPr lang="en-US" sz="1700" dirty="0" smtClean="0"/>
              <a:t>It is run on the computer performing the event</a:t>
            </a:r>
          </a:p>
          <a:p>
            <a:r>
              <a:rPr lang="en-US" dirty="0" smtClean="0"/>
              <a:t>Depending on the event different information is provided to the Add-In</a:t>
            </a:r>
          </a:p>
          <a:p>
            <a:r>
              <a:rPr lang="en-US" dirty="0" smtClean="0"/>
              <a:t>For instance the Add File event provides the following:</a:t>
            </a:r>
          </a:p>
          <a:p>
            <a:pPr lvl="1"/>
            <a:r>
              <a:rPr lang="en-US" sz="1700" dirty="0" smtClean="0"/>
              <a:t>Pre (</a:t>
            </a:r>
            <a:r>
              <a:rPr lang="en-US" sz="1700" dirty="0" err="1" smtClean="0"/>
              <a:t>i</a:t>
            </a:r>
            <a:r>
              <a:rPr lang="en-US" sz="1700" dirty="0" smtClean="0"/>
              <a:t>) ID of parent Folder, (ii) Local file path and (iii) local or network path</a:t>
            </a:r>
          </a:p>
          <a:p>
            <a:pPr lvl="1"/>
            <a:r>
              <a:rPr lang="en-US" sz="1700" dirty="0" smtClean="0"/>
              <a:t>Post (</a:t>
            </a:r>
            <a:r>
              <a:rPr lang="en-US" sz="1700" dirty="0" err="1" smtClean="0"/>
              <a:t>i</a:t>
            </a:r>
            <a:r>
              <a:rPr lang="en-US" sz="1700" dirty="0" smtClean="0"/>
              <a:t>) ID of Parent folder, (ii) ID of file, (iii) full path to file and (iv) </a:t>
            </a:r>
            <a:r>
              <a:rPr lang="en-US" sz="1700" dirty="0"/>
              <a:t>local or network path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0" y="971550"/>
            <a:ext cx="3657600" cy="2646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SOLIDWORKS PDM Events</a:t>
            </a:r>
          </a:p>
          <a:p>
            <a:r>
              <a:rPr lang="en-US" sz="1200" dirty="0" smtClean="0"/>
              <a:t>Menu Command	Lock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Card Button		Move File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Card Input		Move Folder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Card List Source	Rename File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/>
              <a:t>Add File (Pre / Post</a:t>
            </a:r>
            <a:r>
              <a:rPr lang="en-US" sz="1200" dirty="0" smtClean="0"/>
              <a:t>)	Rename Folder </a:t>
            </a:r>
            <a:r>
              <a:rPr lang="en-US" sz="1200" dirty="0"/>
              <a:t>(Pre / Post)</a:t>
            </a:r>
          </a:p>
          <a:p>
            <a:r>
              <a:rPr lang="en-US" sz="1200" dirty="0"/>
              <a:t>Add Folder (Pre / </a:t>
            </a:r>
            <a:r>
              <a:rPr lang="en-US" sz="1200" dirty="0" smtClean="0"/>
              <a:t>Post)	Share File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File Copy </a:t>
            </a:r>
            <a:r>
              <a:rPr lang="en-US" sz="1200" dirty="0"/>
              <a:t>(Pre / Post</a:t>
            </a:r>
            <a:r>
              <a:rPr lang="en-US" sz="1200" dirty="0" smtClean="0"/>
              <a:t>)	Change State </a:t>
            </a:r>
            <a:r>
              <a:rPr lang="en-US" sz="1200" dirty="0"/>
              <a:t>(Pre / Post)</a:t>
            </a:r>
          </a:p>
          <a:p>
            <a:r>
              <a:rPr lang="en-US" sz="1200" dirty="0" smtClean="0"/>
              <a:t>Folder Copy </a:t>
            </a:r>
            <a:r>
              <a:rPr lang="en-US" sz="1200" dirty="0"/>
              <a:t>(Pre / Post</a:t>
            </a:r>
            <a:r>
              <a:rPr lang="en-US" sz="1200" dirty="0" smtClean="0"/>
              <a:t>)	Undo Check In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Delete File </a:t>
            </a:r>
            <a:r>
              <a:rPr lang="en-US" sz="1200" dirty="0"/>
              <a:t>(Pre / Post) </a:t>
            </a:r>
            <a:r>
              <a:rPr lang="en-US" sz="1200" dirty="0" smtClean="0"/>
              <a:t>	Check In</a:t>
            </a:r>
            <a:r>
              <a:rPr lang="en-US" sz="1200" dirty="0"/>
              <a:t> (Pre / Post)</a:t>
            </a:r>
            <a:endParaRPr lang="en-US" sz="1200" dirty="0" smtClean="0"/>
          </a:p>
          <a:p>
            <a:r>
              <a:rPr lang="en-US" sz="1200" dirty="0" smtClean="0"/>
              <a:t>Delete Folder </a:t>
            </a:r>
            <a:r>
              <a:rPr lang="en-US" sz="1200" dirty="0"/>
              <a:t>(Pre / Post</a:t>
            </a:r>
            <a:r>
              <a:rPr lang="en-US" sz="1200" dirty="0" smtClean="0"/>
              <a:t>)	Serial No. </a:t>
            </a:r>
            <a:r>
              <a:rPr lang="en-US" sz="1200" dirty="0"/>
              <a:t>(Pre / Post)</a:t>
            </a:r>
            <a:endParaRPr lang="en-US" sz="1200" dirty="0" smtClean="0"/>
          </a:p>
          <a:p>
            <a:r>
              <a:rPr lang="en-US" sz="1200" dirty="0" smtClean="0"/>
              <a:t>Get </a:t>
            </a:r>
            <a:r>
              <a:rPr lang="en-US" sz="1200" dirty="0"/>
              <a:t>(Pre / Post)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Add-Ins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To Create an Add-In: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Create a Class Library project</a:t>
            </a:r>
          </a:p>
          <a:p>
            <a:pPr marL="457200" indent="-457200">
              <a:buAutoNum type="arabicPeriod"/>
            </a:pPr>
            <a:r>
              <a:rPr lang="en-US" dirty="0" smtClean="0"/>
              <a:t>Reference in the </a:t>
            </a:r>
            <a:r>
              <a:rPr lang="en-US" dirty="0" err="1" smtClean="0"/>
              <a:t>PDMWorks</a:t>
            </a:r>
            <a:r>
              <a:rPr lang="en-US" dirty="0" smtClean="0"/>
              <a:t> Enterprise 6.4 (or </a:t>
            </a:r>
            <a:r>
              <a:rPr lang="en-US" dirty="0" err="1" smtClean="0"/>
              <a:t>specfic</a:t>
            </a:r>
            <a:r>
              <a:rPr lang="en-US" dirty="0" smtClean="0"/>
              <a:t> version) Library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Add an import statement for the </a:t>
            </a:r>
            <a:r>
              <a:rPr lang="en-US" dirty="0" err="1" smtClean="0"/>
              <a:t>EdmLib</a:t>
            </a:r>
            <a:r>
              <a:rPr lang="en-US" dirty="0" smtClean="0"/>
              <a:t> library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EdmLib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/>
              <a:t>the EdmLib.IEdmAddIn5 </a:t>
            </a:r>
            <a:r>
              <a:rPr lang="en-US" dirty="0" smtClean="0"/>
              <a:t>Interface: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Implements IEdmAddIn5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From this interface you need to implement the follow two methods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Public Sub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GetAddInInfo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ByRef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poInfo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EdmLib.EdmAddInInfo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poVault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As EdmLib.IEdmVault5,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poCmdMgr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As EdmLib.IEdmCmdMgr5) Implements EdmLib.IEdmAddIn5.GetAddInInfo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End Sub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Public Sub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OnCmd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ByRef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poCmd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EdmLib.EdmCmd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ByRef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ppoData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System.Array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Implements EdmLib.IEdmAddIn5.OnCmd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End Sub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7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Add-Ins (3/4) – </a:t>
            </a:r>
            <a:r>
              <a:rPr lang="en-US" dirty="0" err="1" smtClean="0"/>
              <a:t>GetAddInInfo</a:t>
            </a:r>
            <a:r>
              <a:rPr lang="en-US" dirty="0" smtClean="0"/>
              <a:t> </a:t>
            </a:r>
            <a:r>
              <a:rPr lang="en-US" dirty="0" err="1" smtClean="0"/>
              <a:t>Subroutineon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54708"/>
              </p:ext>
            </p:extLst>
          </p:nvPr>
        </p:nvGraphicFramePr>
        <p:xfrm>
          <a:off x="533400" y="2343150"/>
          <a:ext cx="4800600" cy="2372042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237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Public Sub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GetAddInInfo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(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ByRef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As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EdmAddInInfo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ByVal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poVault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As IEdmVault5,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ByVal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poCmdMgr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As IEdmCmdMgr5) Implements 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IEdmAddIn5.GetAddInInfo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</a:t>
                      </a:r>
                      <a:r>
                        <a:rPr lang="en-US" sz="8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Name</a:t>
                      </a:r>
                      <a:r>
                        <a:rPr lang="en-US" sz="8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of Add-In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poInfo.mbsAddInName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= "VB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.Net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AddIn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"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Name</a:t>
                      </a:r>
                      <a:r>
                        <a:rPr lang="en-US" sz="8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of company</a:t>
                      </a:r>
                      <a:endParaRPr lang="en-US" sz="800" dirty="0" smtClean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  <a:latin typeface="Courier New"/>
                          <a:ea typeface="Times New Roman"/>
                        </a:rPr>
                        <a:t>poInfo.mbsCompany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= "My 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Company“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Description</a:t>
                      </a:r>
                      <a:r>
                        <a:rPr lang="en-US" sz="9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of Add-In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poInfo.mbsDescription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= "Menu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AddIn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that shows a </a:t>
                      </a:r>
                      <a:r>
                        <a:rPr lang="en-US" sz="800" dirty="0" err="1" smtClean="0">
                          <a:effectLst/>
                          <a:latin typeface="Courier New"/>
                          <a:ea typeface="Times New Roman"/>
                        </a:rPr>
                        <a:t>messagebox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Version</a:t>
                      </a:r>
                      <a:r>
                        <a:rPr lang="en-US" sz="9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of Add In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poInfo.mlAddInVersion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= 1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Minimum </a:t>
                      </a:r>
                      <a:r>
                        <a:rPr lang="en-US" sz="800" dirty="0" err="1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SolidWorks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Enterprise PDM version needed for VB </a:t>
                      </a:r>
                      <a:r>
                        <a:rPr lang="en-US" sz="800" dirty="0" err="1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.Net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Add-Ins is 6.4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poInfo.mlRequiredVersionMajor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= 6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poInfo.mlRequiredVersionMinor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= 4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' </a:t>
                      </a:r>
                      <a:r>
                        <a:rPr lang="en-US" sz="8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Registers the type</a:t>
                      </a:r>
                      <a:r>
                        <a:rPr lang="en-US" sz="800" baseline="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  <a:ea typeface="Times New Roman"/>
                        </a:rPr>
                        <a:t> of add it is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poCmdMgr.AddCmd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(1, "VB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.Net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AddIn</a:t>
                      </a: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", </a:t>
                      </a:r>
                      <a:r>
                        <a:rPr lang="en-US" sz="800" dirty="0" err="1">
                          <a:effectLst/>
                          <a:latin typeface="Courier New"/>
                          <a:ea typeface="Times New Roman"/>
                        </a:rPr>
                        <a:t>EdmMenuFlags.EdmMenu_Nothing</a:t>
                      </a:r>
                      <a:r>
                        <a:rPr lang="en-US" sz="800" dirty="0" smtClean="0">
                          <a:effectLst/>
                          <a:latin typeface="Courier New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urier New"/>
                          <a:ea typeface="Times New Roman"/>
                        </a:rPr>
                        <a:t>End Sub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88" marR="3368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2763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GetAddInInfo</a:t>
            </a:r>
            <a:r>
              <a:rPr lang="en-US" dirty="0" smtClean="0"/>
              <a:t> method controls what is seen in the Add-In Properties window and what to register the command as: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38350"/>
            <a:ext cx="3318631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37109"/>
      </p:ext>
    </p:extLst>
  </p:cSld>
  <p:clrMapOvr>
    <a:masterClrMapping/>
  </p:clrMapOvr>
</p:sld>
</file>

<file path=ppt/theme/theme1.xml><?xml version="1.0" encoding="utf-8"?>
<a:theme xmlns:a="http://schemas.openxmlformats.org/drawingml/2006/main" name="3DS_2015_SWK_SWW2016_PowerPoint_Template">
  <a:themeElements>
    <a:clrScheme name="Custom 6">
      <a:dk1>
        <a:srgbClr val="005386"/>
      </a:dk1>
      <a:lt1>
        <a:srgbClr val="FFFFFF"/>
      </a:lt1>
      <a:dk2>
        <a:srgbClr val="DA291C"/>
      </a:dk2>
      <a:lt2>
        <a:srgbClr val="001871"/>
      </a:lt2>
      <a:accent1>
        <a:srgbClr val="0B3F77"/>
      </a:accent1>
      <a:accent2>
        <a:srgbClr val="00B2A9"/>
      </a:accent2>
      <a:accent3>
        <a:srgbClr val="FFCD00"/>
      </a:accent3>
      <a:accent4>
        <a:srgbClr val="E87722"/>
      </a:accent4>
      <a:accent5>
        <a:srgbClr val="84BD00"/>
      </a:accent5>
      <a:accent6>
        <a:srgbClr val="0077C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3DS_2015_SWK_SWW2016_PowerPoint_Template</Template>
  <TotalTime>12</TotalTime>
  <Words>1344</Words>
  <Application>Microsoft Macintosh PowerPoint</Application>
  <PresentationFormat>On-screen Show (16:9)</PresentationFormat>
  <Paragraphs>212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3DS_2015_SWK_SWW2016_PowerPoint_Template</vt:lpstr>
      <vt:lpstr>Bitmap Image</vt:lpstr>
      <vt:lpstr>Worksheet</vt:lpstr>
      <vt:lpstr>Different Customization Approaches and Options for SOLIDWORKS PDM</vt:lpstr>
      <vt:lpstr>Overview</vt:lpstr>
      <vt:lpstr>Customizations with in Data Cards</vt:lpstr>
      <vt:lpstr>Dispatch</vt:lpstr>
      <vt:lpstr>Advanced Customization Options</vt:lpstr>
      <vt:lpstr>“I do not want or need to customize the system”</vt:lpstr>
      <vt:lpstr>Add-Ins (1/4)</vt:lpstr>
      <vt:lpstr>Add-Ins (2/4)</vt:lpstr>
      <vt:lpstr>Add-Ins (3/4) – GetAddInInfo Subroutineon</vt:lpstr>
      <vt:lpstr>Add-Ins (4/4) – OnCmd Subroutine</vt:lpstr>
      <vt:lpstr>Tasks (1/2)</vt:lpstr>
      <vt:lpstr>Tasks (2/2)</vt:lpstr>
      <vt:lpstr>Standalone Exectuables</vt:lpstr>
      <vt:lpstr>Debugging and Testing</vt:lpstr>
      <vt:lpstr>Add-In Implementation Considerations </vt:lpstr>
      <vt:lpstr>ROI for a Simple Script </vt:lpstr>
      <vt:lpstr>ROI Calculator</vt:lpstr>
      <vt:lpstr>Conslusion</vt:lpstr>
      <vt:lpstr>PowerPoint Presentation</vt:lpstr>
      <vt:lpstr>PowerPoint Presentation</vt:lpstr>
    </vt:vector>
  </TitlesOfParts>
  <Company>DASSAULT SYSTEMES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HORAN Audrey</dc:creator>
  <cp:lastModifiedBy>Prathima Ramesh</cp:lastModifiedBy>
  <cp:revision>4</cp:revision>
  <cp:lastPrinted>2013-06-27T08:50:33Z</cp:lastPrinted>
  <dcterms:created xsi:type="dcterms:W3CDTF">2015-10-16T14:38:26Z</dcterms:created>
  <dcterms:modified xsi:type="dcterms:W3CDTF">2016-02-01T22:15:51Z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1.0</vt:lpwstr>
  </property>
</Properties>
</file>