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4" r:id="rId2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64" r:id="rId5"/>
    <p:sldId id="265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lan" initials="I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20000"/>
    <a:srgbClr val="A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7976" autoAdjust="0"/>
  </p:normalViewPr>
  <p:slideViewPr>
    <p:cSldViewPr>
      <p:cViewPr>
        <p:scale>
          <a:sx n="118" d="100"/>
          <a:sy n="118" d="100"/>
        </p:scale>
        <p:origin x="-630" y="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4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8950B-1B95-492C-9F5A-21F59B0A5917}" type="datetimeFigureOut">
              <a:rPr lang="en-US" smtClean="0"/>
              <a:pPr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DBD24-4C37-42A9-8EB6-F4393D54F4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0768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AA797-CC4A-4C45-9591-6743A8B0B632}" type="datetimeFigureOut">
              <a:rPr lang="en-US" smtClean="0"/>
              <a:pPr/>
              <a:t>1/14/2015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78B61-7222-4ACF-91A9-E6CE885DB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421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914400"/>
            <a:ext cx="8686800" cy="1470025"/>
          </a:xfrm>
        </p:spPr>
        <p:txBody>
          <a:bodyPr/>
          <a:lstStyle/>
          <a:p>
            <a:r>
              <a:rPr lang="en-US" dirty="0" smtClean="0"/>
              <a:t>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985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7593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90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0"/>
            <a:ext cx="511175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683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54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037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3410DD-C379-4D30-ACE8-AF39C9560BAB}" type="datetimeFigureOut">
              <a:rPr lang="en-US" smtClean="0"/>
              <a:pPr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A09DFF-D0BB-4A26-9853-FD46FA2303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757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3410DD-C379-4D30-ACE8-AF39C9560BAB}" type="datetimeFigureOut">
              <a:rPr lang="en-US" smtClean="0"/>
              <a:pPr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A09DFF-D0BB-4A26-9853-FD46FA2303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26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3410DD-C379-4D30-ACE8-AF39C9560BAB}" type="datetimeFigureOut">
              <a:rPr lang="en-US" smtClean="0"/>
              <a:pPr/>
              <a:t>1/14/2015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A09DFF-D0BB-4A26-9853-FD46FA2303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561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3410DD-C379-4D30-ACE8-AF39C9560BAB}" type="datetimeFigureOut">
              <a:rPr lang="en-US" smtClean="0"/>
              <a:pPr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A09DFF-D0BB-4A26-9853-FD46FA2303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362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762001"/>
            <a:ext cx="84582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0"/>
          </p:nvPr>
        </p:nvSpPr>
        <p:spPr>
          <a:xfrm>
            <a:off x="304800" y="1524000"/>
            <a:ext cx="8458200" cy="4525963"/>
          </a:xfrm>
        </p:spPr>
        <p:txBody>
          <a:bodyPr/>
          <a:lstStyle>
            <a:lvl1pPr>
              <a:defRPr sz="2800">
                <a:latin typeface="Sansation" pitchFamily="2" charset="0"/>
              </a:defRPr>
            </a:lvl1pPr>
            <a:lvl2pPr>
              <a:defRPr sz="2400">
                <a:latin typeface="Sansation" pitchFamily="2" charset="0"/>
              </a:defRPr>
            </a:lvl2pPr>
            <a:lvl3pPr>
              <a:defRPr sz="2000">
                <a:latin typeface="Sansation" pitchFamily="2" charset="0"/>
              </a:defRPr>
            </a:lvl3pPr>
            <a:lvl4pPr>
              <a:defRPr sz="1800">
                <a:latin typeface="Sansation" pitchFamily="2" charset="0"/>
              </a:defRPr>
            </a:lvl4pPr>
            <a:lvl5pPr>
              <a:defRPr sz="1800">
                <a:latin typeface="Sansation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427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A94AA0-8740-4B3E-A7F9-59FAB052A565}" type="datetimeFigureOut">
              <a:rPr lang="en-US" smtClean="0"/>
              <a:pPr/>
              <a:t>1/14/2015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05811C-0BFE-4881-837F-EA66710A74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705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xLM Powerpoint FINAL-0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4582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  <p:pic>
        <p:nvPicPr>
          <p:cNvPr id="10" name="Picture 9" descr="Logo-01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05400" y="5257800"/>
            <a:ext cx="3449396" cy="148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311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1" r:id="rId3"/>
    <p:sldLayoutId id="2147483672" r:id="rId4"/>
    <p:sldLayoutId id="2147483673" r:id="rId5"/>
    <p:sldLayoutId id="214748366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8800" b="1" kern="1200">
          <a:solidFill>
            <a:schemeClr val="tx1"/>
          </a:solidFill>
          <a:latin typeface="Sansation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4800" kern="1200">
          <a:solidFill>
            <a:schemeClr val="tx1"/>
          </a:solidFill>
          <a:latin typeface="Sansation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xLM Powerpoint FINAL-0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Wording</a:t>
            </a:r>
            <a:endParaRPr lang="en-US" dirty="0"/>
          </a:p>
        </p:txBody>
      </p:sp>
      <p:pic>
        <p:nvPicPr>
          <p:cNvPr id="8" name="Picture 7" descr="Logo-01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248400" y="5791200"/>
            <a:ext cx="2133600" cy="92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290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rgbClr val="7C1315"/>
          </a:solidFill>
          <a:latin typeface="Sansation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ansation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Sansation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Sansation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Sansation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Sansation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XlmSolutions" TargetMode="External"/><Relationship Id="rId2" Type="http://schemas.openxmlformats.org/officeDocument/2006/relationships/hyperlink" Target="http://www.xlmsolutions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hyperlink" Target="http://www.linkedin.com/company/1882671?trk=tyah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09800"/>
            <a:ext cx="8991600" cy="9144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3200" dirty="0" smtClean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  <a:t>MIGRATING TO ENOVIA V6 </a:t>
            </a:r>
            <a:br>
              <a:rPr lang="en-US" sz="3200" dirty="0" smtClean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  <a:t>FILE NAME CLEANUP FOR DATA MIGRATION</a:t>
            </a:r>
            <a:br>
              <a:rPr lang="en-US" sz="3200" dirty="0" smtClean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  <a:t>(Initial Tool Targeting SmarTeam to </a:t>
            </a:r>
            <a:r>
              <a:rPr lang="en-US" sz="3200" dirty="0" err="1" smtClean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  <a:t>Envoia</a:t>
            </a:r>
            <a:r>
              <a:rPr lang="en-US" sz="3200" dirty="0" smtClean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  <a:t> Migration with SolidWorks) </a:t>
            </a:r>
            <a:r>
              <a:rPr lang="en-US" sz="3200" dirty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rgbClr val="7C1315"/>
                </a:solidFill>
                <a:latin typeface="Sansation"/>
                <a:cs typeface="Arial" panose="020B0604020202020204" pitchFamily="34" charset="0"/>
              </a:rPr>
            </a:br>
            <a:endParaRPr lang="en-US" sz="3200" dirty="0">
              <a:solidFill>
                <a:srgbClr val="7C1315"/>
              </a:solidFill>
              <a:latin typeface="Sansation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295400" y="4267200"/>
            <a:ext cx="6400800" cy="1752600"/>
          </a:xfrm>
          <a:ln>
            <a:miter lim="800000"/>
            <a:headEnd/>
            <a:tailEnd/>
          </a:ln>
          <a:extLst/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ts val="1200"/>
              </a:spcBef>
              <a:defRPr/>
            </a:pPr>
            <a:r>
              <a:rPr lang="en-US" sz="2400" b="1" spc="50" dirty="0" smtClean="0">
                <a:ln w="11430"/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www.xlmsolutions.com</a:t>
            </a:r>
          </a:p>
          <a:p>
            <a:pPr>
              <a:spcBef>
                <a:spcPts val="1200"/>
              </a:spcBef>
              <a:defRPr/>
            </a:pPr>
            <a:r>
              <a:rPr lang="en-US" sz="2400" b="1" spc="50" dirty="0" smtClean="0">
                <a:ln w="11430"/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info@xlmsolutions.com</a:t>
            </a:r>
          </a:p>
          <a:p>
            <a:pPr marL="0" indent="0" algn="ctr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530" name="AutoShape 2" descr="http://www.razorleaf.com/wp-content/uploads/2011/08/SolidWorks-EPDM-Square-Logo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532" name="AutoShape 4" descr="http://www.razorleaf.com/wp-content/uploads/2011/08/SolidWorks-EPDM-Square-Logo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534" name="AutoShape 6" descr="http://www.razorleaf.com/wp-content/uploads/2011/08/SolidWorks-EPDM-Square-Logo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54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4582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Problem – Filenames with Unsupported Characters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>
          <a:xfrm>
            <a:off x="381000" y="1600200"/>
            <a:ext cx="7239000" cy="3581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When migrating into ENOVIA V6, the following characters are not allowed in ENOVIA as part of the object’s </a:t>
            </a:r>
            <a:r>
              <a:rPr lang="en-US" dirty="0" err="1" smtClean="0">
                <a:latin typeface="+mn-lt"/>
              </a:rPr>
              <a:t>busname</a:t>
            </a:r>
            <a:r>
              <a:rPr lang="en-US" dirty="0" smtClean="0">
                <a:latin typeface="+mn-lt"/>
              </a:rPr>
              <a:t> (see figure 1), title, filename, etc.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Additional characters such as !~= and multiple dots in file name should also be cleaned up to be on the safe side.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This becomes even a bigger problem when the file name becomes the object’s name in ENOVIA V6 (optional configuration).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Bad file names might exist in history revisions in BOMs and where-used in PLM/PDM system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Bad file name exist in the PDM/PLM database records as well as in the CAD files (references) themselves.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8212" y="5105400"/>
            <a:ext cx="6581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08212" y="5997698"/>
            <a:ext cx="113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Figure 1 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xmlns="" val="31841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884238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dirty="0" smtClean="0"/>
              <a:t>Solution – Changing Filename and Updating </a:t>
            </a:r>
            <a:r>
              <a:rPr lang="en-US" sz="3200" dirty="0" smtClean="0"/>
              <a:t>CAD </a:t>
            </a:r>
            <a:r>
              <a:rPr lang="en-US" sz="3200" dirty="0" smtClean="0"/>
              <a:t>Reference Files </a:t>
            </a:r>
            <a:r>
              <a:rPr lang="en-US" sz="3200" dirty="0" smtClean="0"/>
              <a:t>and the </a:t>
            </a:r>
            <a:r>
              <a:rPr lang="en-US" sz="3200" dirty="0" smtClean="0"/>
              <a:t>Database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190999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Such bad file names data needs to be fixed prior to the data migration to ensure a successful migration.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Fix the database attributes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Update the files (including history) in PLM file vaults.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xLM Solutions has developed, implemented a proven methodology along with a generic set of SQL queries to analyze the bad data and a Microsoft </a:t>
            </a:r>
            <a:r>
              <a:rPr lang="en-US" dirty="0" err="1" smtClean="0">
                <a:latin typeface="+mn-lt"/>
              </a:rPr>
              <a:t>.net</a:t>
            </a:r>
            <a:r>
              <a:rPr lang="en-US" dirty="0" smtClean="0">
                <a:latin typeface="+mn-lt"/>
              </a:rPr>
              <a:t> program to fix the bad file names in the SMARTEAM vaults prior to migration.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Note:  This solution can be expanded to other PDM/PLM systems and other CAD programs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Methodology / Process Tools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8686800" cy="49530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>
                <a:latin typeface="+mn-lt"/>
              </a:rPr>
              <a:t>SQL query to analyze the bad file names objects in PLM (</a:t>
            </a:r>
            <a:r>
              <a:rPr lang="en-US" sz="4000" dirty="0" err="1" smtClean="0">
                <a:latin typeface="+mn-lt"/>
              </a:rPr>
              <a:t>i.e</a:t>
            </a:r>
            <a:r>
              <a:rPr lang="en-US" sz="4000" dirty="0" smtClean="0">
                <a:latin typeface="+mn-lt"/>
              </a:rPr>
              <a:t> SmarTeam) and its where used parent files to update.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>
                <a:latin typeface="+mn-lt"/>
              </a:rPr>
              <a:t>A program to copy out and fix the referencing files from the file vault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n-lt"/>
              </a:rPr>
              <a:t>Additional backup copies are created as a contingency plan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n-lt"/>
              </a:rPr>
              <a:t>The file name fix program supports increments (deltas) as there may be significant amount of data to fix and it needs to start prior to migration.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>
                <a:latin typeface="+mn-lt"/>
              </a:rPr>
              <a:t>A program to generate the respective necessary database updates with additional recovery backups as contingency plan.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>
                <a:latin typeface="+mn-lt"/>
              </a:rPr>
              <a:t>Supports both SQL Server and Oracle databases.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>
                <a:latin typeface="+mn-lt"/>
              </a:rPr>
              <a:t>For SmarTeam specifically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n-lt"/>
              </a:rPr>
              <a:t>The methodology was validated in both single and multisite SMARTEAM Environments.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>
                <a:latin typeface="+mn-lt"/>
              </a:rPr>
              <a:t>SMARTEAM script was developed To prevent the creation of more ‘bad file names’ in SMARTEAM while running the deltas.</a:t>
            </a:r>
          </a:p>
          <a:p>
            <a:pPr lvl="1">
              <a:buFont typeface="Wingdings" pitchFamily="2" charset="2"/>
              <a:buChar char="Ø"/>
            </a:pPr>
            <a:endParaRPr lang="en-US" sz="3800" dirty="0">
              <a:latin typeface="+mn-lt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4582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Contact Information</a:t>
            </a:r>
            <a:endParaRPr lang="en-US" b="1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sz="half" idx="10"/>
          </p:nvPr>
        </p:nvSpPr>
        <p:spPr>
          <a:xfrm>
            <a:off x="381000" y="1905001"/>
            <a:ext cx="8458200" cy="3581400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3600" dirty="0" smtClean="0">
                <a:solidFill>
                  <a:srgbClr val="8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xLM Solutions, LLC.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200" dirty="0" smtClean="0">
                <a:solidFill>
                  <a:srgbClr val="820000"/>
                </a:solidFill>
                <a:latin typeface="+mn-lt"/>
              </a:rPr>
              <a:t>Tel: (248) 926-5932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200" dirty="0" smtClean="0">
                <a:solidFill>
                  <a:srgbClr val="820000"/>
                </a:solidFill>
                <a:latin typeface="+mn-lt"/>
              </a:rPr>
              <a:t>Fax: (248) 479-0902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200" dirty="0" smtClean="0">
                <a:solidFill>
                  <a:srgbClr val="820000"/>
                </a:solidFill>
                <a:latin typeface="+mn-lt"/>
              </a:rPr>
              <a:t>info@xlmsolutions.com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200" dirty="0" smtClean="0">
                <a:solidFill>
                  <a:srgbClr val="820000"/>
                </a:solidFill>
                <a:latin typeface="+mn-lt"/>
                <a:hlinkClick r:id="rId2"/>
              </a:rPr>
              <a:t>www.xlmsolutions.com</a:t>
            </a:r>
            <a:endParaRPr lang="en-US" sz="3200" dirty="0" smtClean="0">
              <a:solidFill>
                <a:srgbClr val="820000"/>
              </a:solidFill>
              <a:latin typeface="+mn-lt"/>
            </a:endParaRPr>
          </a:p>
          <a:p>
            <a:pPr lvl="4" eaLnBrk="1" hangingPunct="1">
              <a:lnSpc>
                <a:spcPct val="90000"/>
              </a:lnSpc>
              <a:defRPr/>
            </a:pPr>
            <a:endParaRPr lang="en-US" dirty="0" smtClean="0">
              <a:solidFill>
                <a:srgbClr val="254061"/>
              </a:solidFill>
            </a:endParaRPr>
          </a:p>
        </p:txBody>
      </p:sp>
      <p:sp>
        <p:nvSpPr>
          <p:cNvPr id="3174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0E44C8-6D57-41AA-ADAD-5BA14C0F400D}" type="slidenum">
              <a:rPr lang="en-US" smtClean="0"/>
              <a:pPr/>
              <a:t>5</a:t>
            </a:fld>
            <a:endParaRPr lang="en-US" dirty="0" smtClean="0"/>
          </a:p>
        </p:txBody>
      </p:sp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30335" y="5016978"/>
            <a:ext cx="609600" cy="609600"/>
          </a:xfrm>
          <a:prstGeom prst="rect">
            <a:avLst/>
          </a:prstGeom>
        </p:spPr>
      </p:pic>
      <p:pic>
        <p:nvPicPr>
          <p:cNvPr id="7" name="Picture 6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4400" y="5029200"/>
            <a:ext cx="597378" cy="59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308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xLM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3500</TotalTime>
  <Words>394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xLM Powerpoint Template</vt:lpstr>
      <vt:lpstr>1_Custom Design</vt:lpstr>
      <vt:lpstr>MIGRATING TO ENOVIA V6  FILE NAME CLEANUP FOR DATA MIGRATION (Initial Tool Targeting SmarTeam to Envoia Migration with SolidWorks)  </vt:lpstr>
      <vt:lpstr>Problem – Filenames with Unsupported Characters</vt:lpstr>
      <vt:lpstr>Solution – Changing Filename and Updating CAD Reference Files and the Database</vt:lpstr>
      <vt:lpstr>Methodology / Process Tools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ENOVIA SmarTeam to V6 SW file name clean up prior to migration</dc:title>
  <dc:creator>Ilan Madjar</dc:creator>
  <cp:lastModifiedBy>Ilan</cp:lastModifiedBy>
  <cp:revision>187</cp:revision>
  <dcterms:created xsi:type="dcterms:W3CDTF">2013-08-02T13:31:21Z</dcterms:created>
  <dcterms:modified xsi:type="dcterms:W3CDTF">2015-01-14T14:09:07Z</dcterms:modified>
</cp:coreProperties>
</file>